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8B52"/>
    <a:srgbClr val="E6A5DC"/>
    <a:srgbClr val="AA73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>
        <p:scale>
          <a:sx n="86" d="100"/>
          <a:sy n="86" d="100"/>
        </p:scale>
        <p:origin x="-7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20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139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99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649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260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211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546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826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52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108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4804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9969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2088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5126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7121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4718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189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700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888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713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578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007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01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77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pPr/>
              <a:t>30/11/2020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" Type="http://schemas.openxmlformats.org/officeDocument/2006/relationships/slide" Target="slide6.xml"/><Relationship Id="rId21" Type="http://schemas.openxmlformats.org/officeDocument/2006/relationships/slide" Target="slide18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1.xml"/><Relationship Id="rId10" Type="http://schemas.openxmlformats.org/officeDocument/2006/relationships/slide" Target="slide9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/>
          </p:cNvPr>
          <p:cNvSpPr/>
          <p:nvPr/>
        </p:nvSpPr>
        <p:spPr>
          <a:xfrm>
            <a:off x="2666423" y="558589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D 4">
            <a:hlinkClick r:id="rId4" action="ppaction://hlinksldjump"/>
          </p:cNvPr>
          <p:cNvSpPr/>
          <p:nvPr/>
        </p:nvSpPr>
        <p:spPr>
          <a:xfrm>
            <a:off x="2666422" y="4392033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D 3">
            <a:hlinkClick r:id="rId5" action="ppaction://hlinksldjump"/>
          </p:cNvPr>
          <p:cNvSpPr/>
          <p:nvPr/>
        </p:nvSpPr>
        <p:spPr>
          <a:xfrm>
            <a:off x="2666422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D 2">
            <a:hlinkClick r:id="rId6" action="ppaction://hlinksldjump"/>
          </p:cNvPr>
          <p:cNvSpPr/>
          <p:nvPr/>
        </p:nvSpPr>
        <p:spPr>
          <a:xfrm>
            <a:off x="2704002" y="2016845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D 1">
            <a:hlinkClick r:id="rId7" action="ppaction://hlinksldjump"/>
          </p:cNvPr>
          <p:cNvSpPr/>
          <p:nvPr/>
        </p:nvSpPr>
        <p:spPr>
          <a:xfrm>
            <a:off x="2704000" y="84804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YELLOW 5">
            <a:hlinkClick r:id="rId8" action="ppaction://hlinksldjump"/>
          </p:cNvPr>
          <p:cNvSpPr/>
          <p:nvPr/>
        </p:nvSpPr>
        <p:spPr>
          <a:xfrm>
            <a:off x="3917797" y="5535786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0" name="YELLOW 4">
            <a:hlinkClick r:id="rId9" action="ppaction://hlinksldjump"/>
          </p:cNvPr>
          <p:cNvSpPr/>
          <p:nvPr/>
        </p:nvSpPr>
        <p:spPr>
          <a:xfrm>
            <a:off x="3905271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1" name="YELLOW 3">
            <a:hlinkClick r:id="rId10" action="ppaction://hlinksldjump"/>
          </p:cNvPr>
          <p:cNvSpPr/>
          <p:nvPr/>
        </p:nvSpPr>
        <p:spPr>
          <a:xfrm>
            <a:off x="389274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YELLOW 2">
            <a:hlinkClick r:id="rId11" action="ppaction://hlinksldjump"/>
          </p:cNvPr>
          <p:cNvSpPr/>
          <p:nvPr/>
        </p:nvSpPr>
        <p:spPr>
          <a:xfrm>
            <a:off x="3930323" y="2016845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YELLOW 1">
            <a:hlinkClick r:id="rId12" action="ppaction://hlinksldjump"/>
          </p:cNvPr>
          <p:cNvSpPr/>
          <p:nvPr/>
        </p:nvSpPr>
        <p:spPr>
          <a:xfrm>
            <a:off x="3917797" y="84804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GREEN 5">
            <a:hlinkClick r:id="rId13" action="ppaction://hlinksldjump"/>
          </p:cNvPr>
          <p:cNvSpPr/>
          <p:nvPr/>
        </p:nvSpPr>
        <p:spPr>
          <a:xfrm>
            <a:off x="5106543" y="556083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GREEN 4">
            <a:hlinkClick r:id="rId14" action="ppaction://hlinksldjump"/>
          </p:cNvPr>
          <p:cNvSpPr/>
          <p:nvPr/>
        </p:nvSpPr>
        <p:spPr>
          <a:xfrm>
            <a:off x="5106543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6" name="GREEN 3">
            <a:hlinkClick r:id="rId15" action="ppaction://hlinksldjump"/>
          </p:cNvPr>
          <p:cNvSpPr/>
          <p:nvPr/>
        </p:nvSpPr>
        <p:spPr>
          <a:xfrm>
            <a:off x="5131595" y="3198176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7" name="GREEN 2">
            <a:hlinkClick r:id="rId16" action="ppaction://hlinksldjump"/>
          </p:cNvPr>
          <p:cNvSpPr/>
          <p:nvPr/>
        </p:nvSpPr>
        <p:spPr>
          <a:xfrm>
            <a:off x="5156647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GREEN 1">
            <a:hlinkClick r:id="rId17" action="ppaction://hlinksldjump"/>
          </p:cNvPr>
          <p:cNvSpPr/>
          <p:nvPr/>
        </p:nvSpPr>
        <p:spPr>
          <a:xfrm>
            <a:off x="5144121" y="835514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BLUE 5">
            <a:hlinkClick r:id="rId18" action="ppaction://hlinksldjump"/>
          </p:cNvPr>
          <p:cNvSpPr/>
          <p:nvPr/>
        </p:nvSpPr>
        <p:spPr>
          <a:xfrm>
            <a:off x="6269137" y="5535786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0" name="BLUE 4">
            <a:hlinkClick r:id="rId19" action="ppaction://hlinksldjump"/>
          </p:cNvPr>
          <p:cNvSpPr/>
          <p:nvPr/>
        </p:nvSpPr>
        <p:spPr>
          <a:xfrm>
            <a:off x="6294190" y="4329403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1" name="BLUE 3">
            <a:hlinkClick r:id="rId20" action="ppaction://hlinksldjump"/>
          </p:cNvPr>
          <p:cNvSpPr/>
          <p:nvPr/>
        </p:nvSpPr>
        <p:spPr>
          <a:xfrm>
            <a:off x="6319242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BLUE 2">
            <a:hlinkClick r:id="rId21" action="ppaction://hlinksldjump"/>
          </p:cNvPr>
          <p:cNvSpPr/>
          <p:nvPr/>
        </p:nvSpPr>
        <p:spPr>
          <a:xfrm>
            <a:off x="6344294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BLUE 1">
            <a:hlinkClick r:id="rId22" action="ppaction://hlinksldjump"/>
          </p:cNvPr>
          <p:cNvSpPr/>
          <p:nvPr/>
        </p:nvSpPr>
        <p:spPr>
          <a:xfrm>
            <a:off x="6356820" y="835514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PURPLE 5">
            <a:hlinkClick r:id="rId23" action="ppaction://hlinksldjump"/>
          </p:cNvPr>
          <p:cNvSpPr/>
          <p:nvPr/>
        </p:nvSpPr>
        <p:spPr>
          <a:xfrm>
            <a:off x="7520512" y="552326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5" name="PURPLE 4">
            <a:hlinkClick r:id="rId24" action="ppaction://hlinksldjump"/>
          </p:cNvPr>
          <p:cNvSpPr/>
          <p:nvPr/>
        </p:nvSpPr>
        <p:spPr>
          <a:xfrm>
            <a:off x="7545564" y="432586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6" name="PURPLE 3">
            <a:hlinkClick r:id="rId25" action="ppaction://hlinksldjump"/>
          </p:cNvPr>
          <p:cNvSpPr/>
          <p:nvPr/>
        </p:nvSpPr>
        <p:spPr>
          <a:xfrm>
            <a:off x="7558090" y="3139087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7" name="PURPLE 2">
            <a:hlinkClick r:id="rId26" action="ppaction://hlinksldjump"/>
          </p:cNvPr>
          <p:cNvSpPr/>
          <p:nvPr/>
        </p:nvSpPr>
        <p:spPr>
          <a:xfrm>
            <a:off x="7583142" y="1991793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PURPLE 1">
            <a:hlinkClick r:id="rId27" action="ppaction://hlinksldjump"/>
          </p:cNvPr>
          <p:cNvSpPr/>
          <p:nvPr/>
        </p:nvSpPr>
        <p:spPr>
          <a:xfrm>
            <a:off x="7608194" y="81046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6000" b="1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0</a:t>
            </a:r>
            <a:endParaRPr lang="en-GB" sz="6000" b="1" dirty="0">
              <a:ln w="285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UNIT 1">
            <a:hlinkClick r:id="rId28" action="ppaction://hlinksldjump"/>
          </p:cNvPr>
          <p:cNvSpPr/>
          <p:nvPr/>
        </p:nvSpPr>
        <p:spPr>
          <a:xfrm>
            <a:off x="2716527" y="21923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Альберт Эйнштейн</a:t>
            </a:r>
            <a:endParaRPr lang="en-GB" sz="11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UNIT 1">
            <a:hlinkClick r:id="rId28" action="ppaction://hlinksldjump"/>
          </p:cNvPr>
          <p:cNvSpPr/>
          <p:nvPr/>
        </p:nvSpPr>
        <p:spPr>
          <a:xfrm>
            <a:off x="3942849" y="21923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Карл Гаусс</a:t>
            </a:r>
            <a:endParaRPr lang="en-GB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UNIT 1">
            <a:hlinkClick r:id="rId28" action="ppaction://hlinksldjump"/>
          </p:cNvPr>
          <p:cNvSpPr/>
          <p:nvPr/>
        </p:nvSpPr>
        <p:spPr>
          <a:xfrm>
            <a:off x="5156647" y="206709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Георг Ом</a:t>
            </a:r>
            <a:endParaRPr lang="en-GB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3" name="UNIT 1">
            <a:hlinkClick r:id="rId28" action="ppaction://hlinksldjump"/>
          </p:cNvPr>
          <p:cNvSpPr/>
          <p:nvPr/>
        </p:nvSpPr>
        <p:spPr>
          <a:xfrm>
            <a:off x="6381871" y="206709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Вильгельм Рентген</a:t>
            </a:r>
            <a:endParaRPr lang="en-GB" sz="105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UNIT 1">
            <a:hlinkClick r:id="rId28" action="ppaction://hlinksldjump"/>
          </p:cNvPr>
          <p:cNvSpPr/>
          <p:nvPr/>
        </p:nvSpPr>
        <p:spPr>
          <a:xfrm>
            <a:off x="7620721" y="215694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Рудольф Дизель</a:t>
            </a:r>
            <a:endParaRPr lang="en-GB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 кем он основал международное </a:t>
            </a:r>
            <a:r>
              <a:rPr lang="ru-RU" sz="3600" b="1" dirty="0">
                <a:solidFill>
                  <a:schemeClr val="tx1"/>
                </a:solidFill>
              </a:rPr>
              <a:t>общество по исследованию </a:t>
            </a:r>
            <a:r>
              <a:rPr lang="ru-RU" sz="3600" b="1" dirty="0" smtClean="0">
                <a:solidFill>
                  <a:schemeClr val="tx1"/>
                </a:solidFill>
              </a:rPr>
              <a:t>магнетизма в Гёттингене?</a:t>
            </a:r>
          </a:p>
          <a:p>
            <a:pPr algn="ctr"/>
            <a:r>
              <a:rPr lang="de-DE" sz="3600" b="1" dirty="0">
                <a:solidFill>
                  <a:schemeClr val="tx1"/>
                </a:solidFill>
              </a:rPr>
              <a:t>Mit wem gründete er die internationale Gesellschaft für </a:t>
            </a:r>
            <a:r>
              <a:rPr lang="de-DE" sz="3600" b="1" dirty="0" err="1">
                <a:solidFill>
                  <a:schemeClr val="tx1"/>
                </a:solidFill>
              </a:rPr>
              <a:t>magnetismusforschung</a:t>
            </a:r>
            <a:r>
              <a:rPr lang="de-DE" sz="3600" b="1" dirty="0">
                <a:solidFill>
                  <a:schemeClr val="tx1"/>
                </a:solidFill>
              </a:rPr>
              <a:t> in Göttingen?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Вебер (</a:t>
            </a:r>
            <a:r>
              <a:rPr lang="en-US" sz="6000" b="1" dirty="0">
                <a:solidFill>
                  <a:schemeClr val="tx1"/>
                </a:solidFill>
              </a:rPr>
              <a:t>W</a:t>
            </a:r>
            <a:r>
              <a:rPr lang="en-US" sz="6000" b="1" dirty="0" smtClean="0">
                <a:solidFill>
                  <a:schemeClr val="tx1"/>
                </a:solidFill>
              </a:rPr>
              <a:t>eber)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387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Благодаря какому вычислению имя Гаусса стало известно всему ученому миру</a:t>
            </a:r>
            <a:r>
              <a:rPr lang="ru-RU" sz="36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de-DE" sz="3600" b="1" dirty="0">
                <a:solidFill>
                  <a:schemeClr val="tx1"/>
                </a:solidFill>
              </a:rPr>
              <a:t>Durch welche Berechnung wurde der </a:t>
            </a:r>
            <a:r>
              <a:rPr lang="de-DE" sz="3600" b="1" dirty="0" err="1">
                <a:solidFill>
                  <a:schemeClr val="tx1"/>
                </a:solidFill>
              </a:rPr>
              <a:t>name</a:t>
            </a:r>
            <a:r>
              <a:rPr lang="de-DE" sz="3600" b="1" dirty="0">
                <a:solidFill>
                  <a:schemeClr val="tx1"/>
                </a:solidFill>
              </a:rPr>
              <a:t> Gauß der ganzen wissenschaftlichen Welt bekannt?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Вычисление траектории Цереры математическим </a:t>
            </a:r>
            <a:r>
              <a:rPr lang="ru-RU" sz="4000" b="1" dirty="0" smtClean="0">
                <a:solidFill>
                  <a:schemeClr val="tx1"/>
                </a:solidFill>
              </a:rPr>
              <a:t>путем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(</a:t>
            </a:r>
            <a:r>
              <a:rPr lang="de-DE" sz="4000" b="1" dirty="0">
                <a:solidFill>
                  <a:schemeClr val="tx1"/>
                </a:solidFill>
              </a:rPr>
              <a:t>Berechnung der Flugbahn von Ceres </a:t>
            </a:r>
            <a:r>
              <a:rPr lang="de-DE" sz="4000" b="1" dirty="0" smtClean="0">
                <a:solidFill>
                  <a:schemeClr val="tx1"/>
                </a:solidFill>
              </a:rPr>
              <a:t>mathematisch</a:t>
            </a:r>
            <a:r>
              <a:rPr lang="ru-RU" sz="4000" b="1" dirty="0" smtClean="0">
                <a:solidFill>
                  <a:schemeClr val="tx1"/>
                </a:solidFill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98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58422" y="563517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Закончил ли Георг Ом университет?</a:t>
            </a:r>
            <a:br>
              <a:rPr lang="ru-RU" sz="4800" dirty="0" smtClean="0"/>
            </a:br>
            <a:r>
              <a:rPr lang="en-US" sz="4800" dirty="0" smtClean="0"/>
              <a:t>Hat Georg Ohm die </a:t>
            </a:r>
            <a:r>
              <a:rPr lang="en-US" sz="4800" dirty="0" err="1" smtClean="0"/>
              <a:t>Universität</a:t>
            </a:r>
            <a:r>
              <a:rPr lang="en-US" sz="4800" dirty="0" smtClean="0"/>
              <a:t> </a:t>
            </a:r>
            <a:r>
              <a:rPr lang="en-US" sz="4800" dirty="0" err="1" smtClean="0"/>
              <a:t>abgeschlossen</a:t>
            </a:r>
            <a:r>
              <a:rPr lang="en-US" sz="4800" dirty="0" smtClean="0"/>
              <a:t>?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нет (</a:t>
            </a:r>
            <a:r>
              <a:rPr lang="en-US" sz="6000" dirty="0" smtClean="0"/>
              <a:t>nein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170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Почему первая публикация Ома не вызвала никаких отзывов?</a:t>
            </a:r>
            <a:br>
              <a:rPr lang="ru-RU" sz="4400" dirty="0" smtClean="0"/>
            </a:br>
            <a:r>
              <a:rPr lang="en-US" sz="4400" dirty="0" err="1" smtClean="0"/>
              <a:t>Warum</a:t>
            </a:r>
            <a:r>
              <a:rPr lang="en-US" sz="4400" dirty="0" smtClean="0"/>
              <a:t> hat Ohms </a:t>
            </a:r>
            <a:r>
              <a:rPr lang="en-US" sz="4400" dirty="0" err="1" smtClean="0"/>
              <a:t>erster</a:t>
            </a:r>
            <a:r>
              <a:rPr lang="en-US" sz="4400" dirty="0" smtClean="0"/>
              <a:t> </a:t>
            </a:r>
            <a:r>
              <a:rPr lang="en-US" sz="4400" dirty="0" err="1" smtClean="0"/>
              <a:t>Beitrag</a:t>
            </a:r>
            <a:r>
              <a:rPr lang="en-US" sz="4400" dirty="0" smtClean="0"/>
              <a:t> </a:t>
            </a:r>
            <a:r>
              <a:rPr lang="en-US" sz="4400" dirty="0" err="1" smtClean="0"/>
              <a:t>kein</a:t>
            </a:r>
            <a:r>
              <a:rPr lang="en-US" sz="4400" dirty="0" smtClean="0"/>
              <a:t> Feedback </a:t>
            </a:r>
            <a:r>
              <a:rPr lang="en-US" sz="4400" dirty="0" err="1" smtClean="0"/>
              <a:t>bekommen</a:t>
            </a:r>
            <a:r>
              <a:rPr lang="en-US" sz="4400" dirty="0" smtClean="0"/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20844" y="3497127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Его коллеги считали, что его исследования не внушают уважения.</a:t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en-US" sz="4000" dirty="0" smtClean="0"/>
              <a:t>Seine </a:t>
            </a:r>
            <a:r>
              <a:rPr lang="en-US" sz="4000" dirty="0" err="1" smtClean="0"/>
              <a:t>Kollegen</a:t>
            </a:r>
            <a:r>
              <a:rPr lang="en-US" sz="4000" dirty="0" smtClean="0"/>
              <a:t> </a:t>
            </a:r>
            <a:r>
              <a:rPr lang="en-US" sz="4000" dirty="0" err="1" smtClean="0"/>
              <a:t>glaubten</a:t>
            </a:r>
            <a:r>
              <a:rPr lang="en-US" sz="4000" dirty="0" smtClean="0"/>
              <a:t>, </a:t>
            </a:r>
            <a:r>
              <a:rPr lang="en-US" sz="4000" dirty="0" err="1" smtClean="0"/>
              <a:t>dass</a:t>
            </a:r>
            <a:r>
              <a:rPr lang="en-US" sz="4000" dirty="0" smtClean="0"/>
              <a:t> seine </a:t>
            </a:r>
            <a:r>
              <a:rPr lang="en-US" sz="4000" dirty="0" err="1" smtClean="0"/>
              <a:t>Forschung</a:t>
            </a:r>
            <a:r>
              <a:rPr lang="en-US" sz="4000" dirty="0" smtClean="0"/>
              <a:t> </a:t>
            </a:r>
            <a:r>
              <a:rPr lang="en-US" sz="4000" dirty="0" err="1" smtClean="0"/>
              <a:t>keinen</a:t>
            </a:r>
            <a:r>
              <a:rPr lang="en-US" sz="4000" dirty="0" smtClean="0"/>
              <a:t> </a:t>
            </a:r>
            <a:r>
              <a:rPr lang="en-US" sz="4000" dirty="0" err="1" smtClean="0"/>
              <a:t>Respekt</a:t>
            </a:r>
            <a:r>
              <a:rPr lang="en-US" sz="4000" dirty="0" smtClean="0"/>
              <a:t> </a:t>
            </a:r>
            <a:r>
              <a:rPr lang="en-US" sz="4000" dirty="0" err="1" smtClean="0"/>
              <a:t>hervorrief</a:t>
            </a:r>
            <a:r>
              <a:rPr lang="ru-RU" sz="4000" dirty="0" smtClean="0"/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838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Кто из иностранных ученых восхитился работой Георга Ома?</a:t>
            </a:r>
            <a:br>
              <a:rPr lang="ru-RU" sz="4000" dirty="0" smtClean="0"/>
            </a:br>
            <a:r>
              <a:rPr lang="en-US" sz="4000" dirty="0" err="1" smtClean="0"/>
              <a:t>Welcher</a:t>
            </a:r>
            <a:r>
              <a:rPr lang="en-US" sz="4000" dirty="0" smtClean="0"/>
              <a:t> </a:t>
            </a:r>
            <a:r>
              <a:rPr lang="en-US" sz="4000" dirty="0" err="1" smtClean="0"/>
              <a:t>ausländische</a:t>
            </a:r>
            <a:r>
              <a:rPr lang="en-US" sz="4000" dirty="0" smtClean="0"/>
              <a:t> </a:t>
            </a:r>
            <a:r>
              <a:rPr lang="en-US" sz="4000" dirty="0" err="1" smtClean="0"/>
              <a:t>Wissenschaftler</a:t>
            </a:r>
            <a:r>
              <a:rPr lang="en-US" sz="4000" dirty="0" smtClean="0"/>
              <a:t> hat die </a:t>
            </a:r>
            <a:r>
              <a:rPr lang="en-US" sz="4000" dirty="0" err="1" smtClean="0"/>
              <a:t>Arbeit</a:t>
            </a:r>
            <a:r>
              <a:rPr lang="en-US" sz="4000" dirty="0" smtClean="0"/>
              <a:t> von Georg Ohm </a:t>
            </a:r>
            <a:r>
              <a:rPr lang="en-US" sz="4000" dirty="0" err="1" smtClean="0"/>
              <a:t>bewundert</a:t>
            </a:r>
            <a:r>
              <a:rPr lang="en-US" sz="4000" dirty="0" smtClean="0"/>
              <a:t>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Майкл Фарадей(</a:t>
            </a:r>
            <a:r>
              <a:rPr lang="en-US" sz="6000" dirty="0" smtClean="0"/>
              <a:t>Michael Faraday</a:t>
            </a:r>
            <a:r>
              <a:rPr lang="ru-RU" sz="6000" dirty="0" smtClean="0"/>
              <a:t>)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40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Создал Георг Ом семью?</a:t>
            </a:r>
            <a:br>
              <a:rPr lang="ru-RU" sz="6000" dirty="0" smtClean="0"/>
            </a:br>
            <a:r>
              <a:rPr lang="en-US" sz="6000" dirty="0" smtClean="0"/>
              <a:t>Hat Georg Ohm </a:t>
            </a:r>
            <a:r>
              <a:rPr lang="en-US" sz="6000" dirty="0" err="1" smtClean="0"/>
              <a:t>eine</a:t>
            </a:r>
            <a:r>
              <a:rPr lang="en-US" sz="6000" dirty="0" smtClean="0"/>
              <a:t> </a:t>
            </a:r>
            <a:r>
              <a:rPr lang="en-US" sz="6000" dirty="0" err="1" smtClean="0"/>
              <a:t>Familie</a:t>
            </a:r>
            <a:r>
              <a:rPr lang="en-US" sz="6000" dirty="0" smtClean="0"/>
              <a:t> </a:t>
            </a:r>
            <a:r>
              <a:rPr lang="en-US" sz="6000" dirty="0" err="1" smtClean="0"/>
              <a:t>gegründet</a:t>
            </a:r>
            <a:r>
              <a:rPr lang="en-US" sz="6000" dirty="0" smtClean="0"/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 err="1" smtClean="0"/>
              <a:t>нет</a:t>
            </a:r>
            <a:r>
              <a:rPr lang="de-DE" sz="6000" dirty="0" smtClean="0"/>
              <a:t>, </a:t>
            </a:r>
            <a:r>
              <a:rPr lang="de-DE" sz="6000" dirty="0" err="1" smtClean="0"/>
              <a:t>он</a:t>
            </a:r>
            <a:r>
              <a:rPr lang="de-DE" sz="6000" dirty="0" smtClean="0"/>
              <a:t> </a:t>
            </a:r>
            <a:r>
              <a:rPr lang="de-DE" sz="6000" dirty="0" err="1" smtClean="0"/>
              <a:t>отдал</a:t>
            </a:r>
            <a:r>
              <a:rPr lang="de-DE" sz="6000" dirty="0" smtClean="0"/>
              <a:t> </a:t>
            </a:r>
            <a:r>
              <a:rPr lang="de-DE" sz="6000" dirty="0" err="1" smtClean="0"/>
              <a:t>жизнь</a:t>
            </a:r>
            <a:r>
              <a:rPr lang="de-DE" sz="6000" dirty="0" smtClean="0"/>
              <a:t> </a:t>
            </a:r>
            <a:r>
              <a:rPr lang="de-DE" sz="6000" dirty="0" err="1" smtClean="0"/>
              <a:t>науке</a:t>
            </a:r>
            <a:r>
              <a:rPr lang="de-DE" sz="6000" dirty="0" smtClean="0"/>
              <a:t>. </a:t>
            </a:r>
            <a:r>
              <a:rPr lang="ru-RU" sz="6000" dirty="0" smtClean="0"/>
              <a:t>(</a:t>
            </a:r>
            <a:r>
              <a:rPr lang="de-DE" sz="6000" dirty="0" smtClean="0"/>
              <a:t>Nein, er gab sein Leben der Wissenschaft.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05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Как называется его главное научное открытие?</a:t>
            </a:r>
            <a:br>
              <a:rPr lang="ru-RU" sz="4400" dirty="0" smtClean="0"/>
            </a:br>
            <a:r>
              <a:rPr lang="en-US" sz="4400" dirty="0" err="1" smtClean="0"/>
              <a:t>Wie</a:t>
            </a:r>
            <a:r>
              <a:rPr lang="en-US" sz="4400" dirty="0" smtClean="0"/>
              <a:t> </a:t>
            </a:r>
            <a:r>
              <a:rPr lang="en-US" sz="4400" dirty="0" err="1" smtClean="0"/>
              <a:t>heißt</a:t>
            </a:r>
            <a:r>
              <a:rPr lang="en-US" sz="4400" dirty="0" smtClean="0"/>
              <a:t> seine </a:t>
            </a:r>
            <a:r>
              <a:rPr lang="en-US" sz="4400" dirty="0" err="1" smtClean="0"/>
              <a:t>wichtigste</a:t>
            </a:r>
            <a:r>
              <a:rPr lang="en-US" sz="4400" dirty="0" smtClean="0"/>
              <a:t> </a:t>
            </a:r>
            <a:r>
              <a:rPr lang="en-US" sz="4400" dirty="0" err="1" smtClean="0"/>
              <a:t>wissenschaftliche</a:t>
            </a:r>
            <a:r>
              <a:rPr lang="en-US" sz="4400" dirty="0" smtClean="0"/>
              <a:t> </a:t>
            </a:r>
            <a:r>
              <a:rPr lang="en-US" sz="4400" dirty="0" err="1" smtClean="0"/>
              <a:t>Entdeckung</a:t>
            </a:r>
            <a:r>
              <a:rPr lang="en-US" sz="4400" dirty="0" smtClean="0"/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Закон Ома (</a:t>
            </a:r>
            <a:r>
              <a:rPr lang="en-US" sz="6000" dirty="0" err="1" smtClean="0"/>
              <a:t>Ohmsches</a:t>
            </a:r>
            <a:r>
              <a:rPr lang="en-US" sz="6000" dirty="0" smtClean="0"/>
              <a:t> </a:t>
            </a:r>
            <a:r>
              <a:rPr lang="en-US" sz="6000" dirty="0" err="1" smtClean="0"/>
              <a:t>Gesetz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390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Когда был сделан первый рентгеновский снимок?</a:t>
            </a:r>
            <a:r>
              <a:rPr lang="de-DE" sz="4400" dirty="0" smtClean="0"/>
              <a:t> Wann wurde die erste </a:t>
            </a:r>
            <a:r>
              <a:rPr lang="de-DE" sz="4400" dirty="0" err="1" smtClean="0"/>
              <a:t>röntgenaufnahme</a:t>
            </a:r>
            <a:r>
              <a:rPr lang="de-DE" sz="4400" dirty="0" smtClean="0"/>
              <a:t> gemacht?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28 декабря 1895(</a:t>
            </a:r>
            <a:r>
              <a:rPr lang="en-US" sz="6000" dirty="0" smtClean="0"/>
              <a:t>28</a:t>
            </a:r>
            <a:r>
              <a:rPr lang="ru-RU" sz="6000" dirty="0" smtClean="0"/>
              <a:t> </a:t>
            </a:r>
            <a:r>
              <a:rPr lang="en-US" sz="6000" dirty="0" err="1" smtClean="0"/>
              <a:t>Dezember</a:t>
            </a:r>
            <a:r>
              <a:rPr lang="en-US" sz="6000" dirty="0" smtClean="0"/>
              <a:t> 1895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258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Что было изображено на первом рентгеновском снимке? </a:t>
            </a:r>
            <a:r>
              <a:rPr lang="de-DE" sz="4400" dirty="0" smtClean="0"/>
              <a:t>Was wurde auf dem ersten Röntgenbild abgebildet?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708525" y="3547231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кисть руки с обручальным кольцом на безымянном пальце(</a:t>
            </a:r>
            <a:r>
              <a:rPr lang="de-DE" sz="4400" dirty="0" smtClean="0"/>
              <a:t>handpinsel mit Verlobungsring am Ringfinger</a:t>
            </a:r>
            <a:r>
              <a:rPr lang="ru-RU" sz="4400" dirty="0" smtClean="0"/>
              <a:t>)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015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Чья рука была изображена на первом снимке? </a:t>
            </a:r>
            <a:r>
              <a:rPr lang="en-US" sz="4400" dirty="0" smtClean="0"/>
              <a:t>W</a:t>
            </a:r>
            <a:r>
              <a:rPr lang="de-DE" sz="4400" dirty="0" smtClean="0"/>
              <a:t>essen Hand war auf dem ersten Bild abgebildet?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Это была рука Берты Рентген – жены ученого</a:t>
            </a:r>
            <a:r>
              <a:rPr lang="de-DE" sz="4800" dirty="0" smtClean="0"/>
              <a:t> </a:t>
            </a:r>
            <a:r>
              <a:rPr lang="ru-RU" sz="4800" dirty="0" smtClean="0"/>
              <a:t>(</a:t>
            </a:r>
            <a:r>
              <a:rPr lang="de-DE" sz="4800" dirty="0" smtClean="0"/>
              <a:t>Es war die Hand von Berta Röntgen-der Frau des Wissenschaftlers</a:t>
            </a:r>
            <a:r>
              <a:rPr lang="ru-RU" sz="4800" dirty="0" smtClean="0"/>
              <a:t>)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389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Welches Ding aus der Garderobe trug Einstein nicht?</a:t>
            </a:r>
            <a:r>
              <a:rPr lang="ru-RU" sz="4000" dirty="0" smtClean="0"/>
              <a:t> </a:t>
            </a:r>
          </a:p>
          <a:p>
            <a:pPr algn="ctr"/>
            <a:r>
              <a:rPr lang="ru-RU" sz="4000" dirty="0" smtClean="0"/>
              <a:t>Какую вещь из гардероба не носил Эйнштейн?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83474" y="3622387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Socken</a:t>
            </a:r>
            <a:r>
              <a:rPr lang="ru-RU" sz="6000" dirty="0" smtClean="0"/>
              <a:t> (носки)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98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 называлась газета, в которой было опубликовано первое сообщение о лучах, открытых профессором Вильгельмом Конрадом Рентгеном?</a:t>
            </a:r>
            <a:r>
              <a:rPr lang="de-DE" sz="2400" dirty="0" smtClean="0"/>
              <a:t> Wie hieß die Zeitung, in der die erste Meldung über die von Professor Wilhelm Konrad Röntgen entdeckten Strahlen veröffentlicht wurde?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«Новая свободная пресса»(«</a:t>
            </a:r>
            <a:r>
              <a:rPr lang="en-US" sz="6000" dirty="0" err="1" smtClean="0"/>
              <a:t>Neue</a:t>
            </a:r>
            <a:r>
              <a:rPr lang="en-US" sz="6000" dirty="0" smtClean="0"/>
              <a:t> </a:t>
            </a:r>
            <a:r>
              <a:rPr lang="en-US" sz="6000" dirty="0" err="1" smtClean="0"/>
              <a:t>freie</a:t>
            </a:r>
            <a:r>
              <a:rPr lang="en-US" sz="6000" dirty="0" smtClean="0"/>
              <a:t> </a:t>
            </a:r>
            <a:r>
              <a:rPr lang="en-US" sz="6000" dirty="0" err="1" smtClean="0"/>
              <a:t>Presse</a:t>
            </a:r>
            <a:r>
              <a:rPr lang="en-US" sz="6000" dirty="0" smtClean="0"/>
              <a:t>»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16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Где работал Вильгельм Рентген?</a:t>
            </a:r>
            <a:r>
              <a:rPr lang="de-DE" sz="4800" dirty="0" smtClean="0"/>
              <a:t>Wo hat Wilhelm Röntgen gearbeitet?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  Он работал в </a:t>
            </a:r>
            <a:r>
              <a:rPr lang="ru-RU" sz="4000" b="1" dirty="0" err="1" smtClean="0">
                <a:solidFill>
                  <a:schemeClr val="tx1"/>
                </a:solidFill>
              </a:rPr>
              <a:t>Вюрцбургском</a:t>
            </a:r>
            <a:r>
              <a:rPr lang="ru-RU" sz="4000" b="1" dirty="0" smtClean="0">
                <a:solidFill>
                  <a:schemeClr val="tx1"/>
                </a:solidFill>
              </a:rPr>
              <a:t> университете</a:t>
            </a:r>
            <a:r>
              <a:rPr lang="de-DE" sz="4000" dirty="0" smtClean="0"/>
              <a:t> </a:t>
            </a:r>
            <a:r>
              <a:rPr lang="ru-RU" sz="4000" dirty="0" smtClean="0"/>
              <a:t>      (</a:t>
            </a:r>
            <a:r>
              <a:rPr lang="de-DE" sz="4000" dirty="0" smtClean="0"/>
              <a:t>Er arbeitete an der Universität Würzburg</a:t>
            </a:r>
            <a:r>
              <a:rPr lang="ru-RU" sz="4000" dirty="0" smtClean="0"/>
              <a:t>)</a:t>
            </a:r>
            <a:endParaRPr lang="de-DE" sz="4000" dirty="0" smtClean="0"/>
          </a:p>
          <a:p>
            <a:pPr algn="ctr"/>
            <a:r>
              <a:rPr lang="de-DE" sz="6000" dirty="0" smtClean="0"/>
              <a:t/>
            </a:r>
            <a:br>
              <a:rPr lang="de-DE" sz="6000" dirty="0" smtClean="0"/>
            </a:b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983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Какой предмет послужил идеей для создания дизельного двигателя?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Welches Thema diente der Idee, einen Dieselmotor zu bauen?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Пневматическая </a:t>
            </a:r>
            <a:r>
              <a:rPr lang="ru-RU" sz="6000" b="1" dirty="0" smtClean="0">
                <a:solidFill>
                  <a:schemeClr val="tx1"/>
                </a:solidFill>
              </a:rPr>
              <a:t>зажигалка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(</a:t>
            </a:r>
            <a:r>
              <a:rPr lang="en-US" sz="6000" b="1" dirty="0" err="1" smtClean="0">
                <a:solidFill>
                  <a:schemeClr val="bg1"/>
                </a:solidFill>
              </a:rPr>
              <a:t>Pneumatische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Feuerzeug</a:t>
            </a:r>
            <a:r>
              <a:rPr lang="ru-RU" sz="6000" b="1" dirty="0" smtClean="0">
                <a:solidFill>
                  <a:schemeClr val="bg1"/>
                </a:solidFill>
              </a:rPr>
              <a:t>)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11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721052" y="576043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Почему у Дизеля были проблемы со зрением?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Warum hatte der Diesel Sehprobleme?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Первый построенный Дизелем двигатель взорвался. Ученый попал в больницу, где пробыл несколько месяцев, и получил проблемы со зрением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(</a:t>
            </a:r>
            <a:r>
              <a:rPr lang="de-DE" sz="2800" b="1" dirty="0">
                <a:solidFill>
                  <a:schemeClr val="bg1"/>
                </a:solidFill>
              </a:rPr>
              <a:t>Der erste Diesel gebaute Motor explodierte. Der Wissenschaftler kam ins Krankenhaus, wo er mehrere Monate blieb, und bekam </a:t>
            </a:r>
            <a:r>
              <a:rPr lang="de-DE" sz="2800" b="1" dirty="0" smtClean="0">
                <a:solidFill>
                  <a:schemeClr val="bg1"/>
                </a:solidFill>
              </a:rPr>
              <a:t>Sehprobleme</a:t>
            </a:r>
            <a:r>
              <a:rPr lang="ru-RU" sz="2800" b="1" dirty="0" smtClean="0">
                <a:solidFill>
                  <a:schemeClr val="bg1"/>
                </a:solidFill>
              </a:rPr>
              <a:t>)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535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Какую награду получил двигатель Дизеля на Всемирной выставке в Париже</a:t>
            </a:r>
            <a:r>
              <a:rPr lang="ru-RU" sz="40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de-DE" sz="4000" b="1" dirty="0">
                <a:solidFill>
                  <a:schemeClr val="bg1"/>
                </a:solidFill>
              </a:rPr>
              <a:t>Welche Auszeichnung erhielt der Dieselmotor auf der Weltausstellung in Paris?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Гран При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Grand </a:t>
            </a:r>
            <a:r>
              <a:rPr lang="en-US" sz="6000" b="1" dirty="0">
                <a:solidFill>
                  <a:schemeClr val="bg1"/>
                </a:solidFill>
              </a:rPr>
              <a:t>Prix</a:t>
            </a:r>
          </a:p>
        </p:txBody>
      </p:sp>
    </p:spTree>
    <p:extLst>
      <p:ext uri="{BB962C8B-B14F-4D97-AF65-F5344CB8AC3E}">
        <p14:creationId xmlns:p14="http://schemas.microsoft.com/office/powerpoint/2010/main" xmlns="" val="1797223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Как поначалу называл Рудольф свою </a:t>
            </a:r>
            <a:r>
              <a:rPr lang="ru-RU" sz="4400" b="1" dirty="0">
                <a:solidFill>
                  <a:schemeClr val="tx1"/>
                </a:solidFill>
              </a:rPr>
              <a:t>изобретенную силовую  </a:t>
            </a:r>
            <a:r>
              <a:rPr lang="ru-RU" sz="4400" b="1" dirty="0" smtClean="0">
                <a:solidFill>
                  <a:schemeClr val="tx1"/>
                </a:solidFill>
              </a:rPr>
              <a:t>установку?</a:t>
            </a:r>
          </a:p>
          <a:p>
            <a:pPr algn="ctr"/>
            <a:r>
              <a:rPr lang="de-DE" sz="4400" b="1" dirty="0">
                <a:solidFill>
                  <a:schemeClr val="bg1"/>
                </a:solidFill>
              </a:rPr>
              <a:t>Wie nannte Rudolph zunächst sein erfundenes Kraftwerk?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«Атмосферный газовый двигатель»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(«А</a:t>
            </a:r>
            <a:r>
              <a:rPr lang="en-US" sz="5400" b="1" dirty="0" err="1" smtClean="0">
                <a:solidFill>
                  <a:schemeClr val="bg1"/>
                </a:solidFill>
              </a:rPr>
              <a:t>tmosphärischer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Gasmotor</a:t>
            </a:r>
            <a:r>
              <a:rPr lang="ru-RU" sz="5400" b="1" dirty="0" smtClean="0">
                <a:solidFill>
                  <a:schemeClr val="bg1"/>
                </a:solidFill>
              </a:rPr>
              <a:t>»)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83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49804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Что вручил Рудольф своей жене перед смертью?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Was hat Rudolf seiner Frau </a:t>
            </a:r>
            <a:r>
              <a:rPr lang="en-US" sz="4400" b="1" dirty="0" err="1">
                <a:solidFill>
                  <a:schemeClr val="bg1"/>
                </a:solidFill>
              </a:rPr>
              <a:t>vor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seinem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Tod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überreicht</a:t>
            </a:r>
            <a:r>
              <a:rPr lang="en-US" sz="4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solidFill>
                  <a:prstClr val="black"/>
                </a:solidFill>
              </a:rPr>
              <a:t>Чемодан, в котором было обнаружено 20000 марок.</a:t>
            </a:r>
          </a:p>
          <a:p>
            <a:pPr lvl="0" algn="ctr"/>
            <a:r>
              <a:rPr lang="ru-RU" sz="4400" b="1" dirty="0">
                <a:solidFill>
                  <a:prstClr val="white"/>
                </a:solidFill>
              </a:rPr>
              <a:t>(</a:t>
            </a:r>
            <a:r>
              <a:rPr lang="de-DE" sz="4400" b="1" dirty="0">
                <a:solidFill>
                  <a:prstClr val="white"/>
                </a:solidFill>
              </a:rPr>
              <a:t>Ein Koffer, in dem 20.000 Mark gefunden wurden</a:t>
            </a:r>
            <a:r>
              <a:rPr lang="ru-RU" sz="4400" b="1" dirty="0">
                <a:solidFill>
                  <a:prstClr val="white"/>
                </a:solidFill>
              </a:rPr>
              <a:t>)</a:t>
            </a:r>
            <a:endParaRPr lang="en-US" sz="4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10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Альбер Эйнштейн родился в городе Ульм, который в 1879 г был частью королевства Вюртемберг. Оно существовало на территории Германии в 1806-1917гг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вопрос: Правда или Ложь</a:t>
            </a:r>
          </a:p>
          <a:p>
            <a:pPr algn="ctr"/>
            <a:r>
              <a:rPr lang="de-DE" sz="2400" dirty="0" smtClean="0"/>
              <a:t>Albert Einstein wurde in der Stadt Ulm geboren, die 1879 Teil des Königreichs Württemberg war. Es existierte auf dem Territorium Deutschlands in 1806-1917g Frage: Wahrheit oder Lüge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 Альберт Эйнштейн родился в королевстве (</a:t>
            </a:r>
            <a:r>
              <a:rPr lang="de-DE" sz="6000" dirty="0" smtClean="0"/>
              <a:t>Albert Einstein wurde im Königreich geboren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93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758631" y="475834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На каком инструменте играл Эйнштейн?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 algn="ctr"/>
            <a:r>
              <a:rPr lang="en-US" sz="3600" dirty="0" err="1" smtClean="0"/>
              <a:t>Welches</a:t>
            </a:r>
            <a:r>
              <a:rPr lang="en-US" sz="3600" dirty="0" smtClean="0"/>
              <a:t> Instrument </a:t>
            </a:r>
            <a:r>
              <a:rPr lang="en-US" sz="3600" dirty="0" err="1" smtClean="0"/>
              <a:t>spielte</a:t>
            </a:r>
            <a:r>
              <a:rPr lang="en-US" sz="3600" dirty="0" smtClean="0"/>
              <a:t> Einstein?</a:t>
            </a:r>
            <a:r>
              <a:rPr lang="ru-RU" sz="3600" dirty="0" smtClean="0"/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83473" y="3559757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Рояль, скрипка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(</a:t>
            </a:r>
            <a:r>
              <a:rPr lang="en-US" sz="6000" dirty="0" err="1" smtClean="0"/>
              <a:t>Klavier</a:t>
            </a:r>
            <a:r>
              <a:rPr lang="en-US" sz="6000" dirty="0" smtClean="0"/>
              <a:t>, </a:t>
            </a:r>
            <a:r>
              <a:rPr lang="en-US" sz="6000" dirty="0" err="1" smtClean="0"/>
              <a:t>Violine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31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За что Эйнштейну присудили Нобелевскую премию?</a:t>
            </a:r>
            <a:r>
              <a:rPr lang="de-DE" sz="4400" dirty="0" smtClean="0"/>
              <a:t> Wofür wurde Einstein mit dem Nobelpreis ausgezeichnet?</a:t>
            </a:r>
            <a:r>
              <a:rPr lang="ru-RU" sz="4400" dirty="0" smtClean="0"/>
              <a:t> 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за теорию фотоэффекта (</a:t>
            </a:r>
            <a:r>
              <a:rPr lang="de-DE" sz="6000" dirty="0" smtClean="0"/>
              <a:t>für die Theorie des </a:t>
            </a:r>
            <a:r>
              <a:rPr lang="de-DE" sz="6000" dirty="0" err="1" smtClean="0"/>
              <a:t>fotoeffekts</a:t>
            </a:r>
            <a:r>
              <a:rPr lang="ru-RU" sz="6000" dirty="0" smtClean="0"/>
              <a:t>) 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556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Что предложил Эйнштейну премьер-министр Израиля Давид </a:t>
            </a:r>
            <a:r>
              <a:rPr lang="ru-RU" sz="4000" dirty="0" err="1" smtClean="0"/>
              <a:t>Бен-Гурион</a:t>
            </a:r>
            <a:r>
              <a:rPr lang="ru-RU" sz="4000" dirty="0" smtClean="0"/>
              <a:t>?</a:t>
            </a:r>
            <a:r>
              <a:rPr lang="de-DE" sz="4000" dirty="0" smtClean="0"/>
              <a:t> Was hat der israelische Ministerpräsident David Ben-Gurion Einstein vorgeschlagen?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стать вторым президентом страны(</a:t>
            </a:r>
            <a:r>
              <a:rPr lang="en-US" sz="6000" dirty="0" err="1" smtClean="0"/>
              <a:t>zweiter</a:t>
            </a:r>
            <a:r>
              <a:rPr lang="en-US" sz="6000" dirty="0" smtClean="0"/>
              <a:t> </a:t>
            </a:r>
            <a:r>
              <a:rPr lang="en-US" sz="6000" dirty="0" err="1" smtClean="0"/>
              <a:t>Landespräsident</a:t>
            </a:r>
            <a:r>
              <a:rPr lang="en-US" sz="6000" dirty="0" smtClean="0"/>
              <a:t> </a:t>
            </a:r>
            <a:r>
              <a:rPr lang="en-US" sz="6000" dirty="0" err="1" smtClean="0"/>
              <a:t>werden</a:t>
            </a:r>
            <a:r>
              <a:rPr lang="ru-RU" sz="6000" dirty="0" smtClean="0"/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623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Как называли Гаусса</a:t>
            </a:r>
            <a:r>
              <a:rPr lang="ru-RU" sz="60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6000" b="1" dirty="0" err="1">
                <a:solidFill>
                  <a:schemeClr val="tx1"/>
                </a:solidFill>
              </a:rPr>
              <a:t>Wie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err="1">
                <a:solidFill>
                  <a:schemeClr val="tx1"/>
                </a:solidFill>
              </a:rPr>
              <a:t>hieß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err="1">
                <a:solidFill>
                  <a:schemeClr val="tx1"/>
                </a:solidFill>
              </a:rPr>
              <a:t>Gauß</a:t>
            </a:r>
            <a:r>
              <a:rPr lang="en-US" sz="6000" b="1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Математический король </a:t>
            </a:r>
            <a:r>
              <a:rPr lang="en-US" sz="6000" b="1" dirty="0" smtClean="0">
                <a:solidFill>
                  <a:schemeClr val="tx1"/>
                </a:solidFill>
              </a:rPr>
              <a:t>(</a:t>
            </a:r>
            <a:r>
              <a:rPr lang="en-US" sz="6000" b="1" dirty="0" err="1" smtClean="0">
                <a:solidFill>
                  <a:schemeClr val="tx1"/>
                </a:solidFill>
              </a:rPr>
              <a:t>Mathe-König</a:t>
            </a:r>
            <a:r>
              <a:rPr lang="en-US" sz="60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28051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Какое восприятие было хорошо развито у великого математика</a:t>
            </a:r>
            <a:r>
              <a:rPr lang="ru-RU" sz="4000" b="1" dirty="0" smtClean="0">
                <a:solidFill>
                  <a:schemeClr val="tx1"/>
                </a:solidFill>
              </a:rPr>
              <a:t>? </a:t>
            </a:r>
          </a:p>
          <a:p>
            <a:pPr algn="ctr"/>
            <a:r>
              <a:rPr lang="de-DE" sz="4000" b="1" dirty="0" smtClean="0">
                <a:solidFill>
                  <a:schemeClr val="tx1"/>
                </a:solidFill>
              </a:rPr>
              <a:t>Welche </a:t>
            </a:r>
            <a:r>
              <a:rPr lang="de-DE" sz="4000" b="1" dirty="0">
                <a:solidFill>
                  <a:schemeClr val="tx1"/>
                </a:solidFill>
              </a:rPr>
              <a:t>Wahrnehmung war bei dem großen Mathematiker gut entwickelt?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Слуховое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 (</a:t>
            </a:r>
            <a:r>
              <a:rPr lang="en-US" sz="6000" b="1" dirty="0" err="1" smtClean="0">
                <a:solidFill>
                  <a:schemeClr val="tx1"/>
                </a:solidFill>
              </a:rPr>
              <a:t>Auditive</a:t>
            </a:r>
            <a:r>
              <a:rPr lang="ru-RU" sz="6000" b="1" dirty="0" smtClean="0">
                <a:solidFill>
                  <a:schemeClr val="tx1"/>
                </a:solidFill>
              </a:rPr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937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50000"/>
            </a:srgbClr>
          </a:solidFill>
          <a:ln w="76200"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 помощью чего Гаусс построил правильный </a:t>
            </a:r>
            <a:r>
              <a:rPr lang="ru-RU" sz="4400" b="1" dirty="0" err="1" smtClean="0">
                <a:solidFill>
                  <a:schemeClr val="tx1"/>
                </a:solidFill>
              </a:rPr>
              <a:t>семнадцатиугольник</a:t>
            </a:r>
            <a:r>
              <a:rPr lang="ru-RU" sz="44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de-DE" sz="4400" b="1" dirty="0">
                <a:solidFill>
                  <a:schemeClr val="tx1"/>
                </a:solidFill>
              </a:rPr>
              <a:t>Mit welchem baute </a:t>
            </a:r>
            <a:r>
              <a:rPr lang="de-DE" sz="4400" b="1" dirty="0" smtClean="0">
                <a:solidFill>
                  <a:schemeClr val="tx1"/>
                </a:solidFill>
              </a:rPr>
              <a:t>G</a:t>
            </a:r>
            <a:r>
              <a:rPr lang="en-US" sz="4400" b="1" dirty="0" err="1">
                <a:solidFill>
                  <a:schemeClr val="tx1"/>
                </a:solidFill>
              </a:rPr>
              <a:t>auß</a:t>
            </a:r>
            <a:r>
              <a:rPr lang="de-DE" sz="4400" b="1" dirty="0" smtClean="0">
                <a:solidFill>
                  <a:schemeClr val="tx1"/>
                </a:solidFill>
              </a:rPr>
              <a:t> </a:t>
            </a:r>
            <a:r>
              <a:rPr lang="de-DE" sz="4400" b="1" dirty="0">
                <a:solidFill>
                  <a:schemeClr val="tx1"/>
                </a:solidFill>
              </a:rPr>
              <a:t>das richtige siebzehneck?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4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Циркуль и линейка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(</a:t>
            </a:r>
            <a:r>
              <a:rPr lang="en-US" sz="6000" b="1" dirty="0" err="1">
                <a:solidFill>
                  <a:schemeClr val="tx1"/>
                </a:solidFill>
              </a:rPr>
              <a:t>Zirkel</a:t>
            </a:r>
            <a:r>
              <a:rPr lang="en-US" sz="6000" b="1" dirty="0">
                <a:solidFill>
                  <a:schemeClr val="tx1"/>
                </a:solidFill>
              </a:rPr>
              <a:t> und </a:t>
            </a:r>
            <a:r>
              <a:rPr lang="en-US" sz="6000" b="1" dirty="0" smtClean="0">
                <a:solidFill>
                  <a:schemeClr val="tx1"/>
                </a:solidFill>
              </a:rPr>
              <a:t>Lineal</a:t>
            </a:r>
            <a:r>
              <a:rPr lang="ru-RU" sz="6000" b="1" dirty="0" smtClean="0">
                <a:solidFill>
                  <a:schemeClr val="tx1"/>
                </a:solidFill>
              </a:rPr>
              <a:t>)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127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1294</Words>
  <Application>Microsoft Office PowerPoint</Application>
  <PresentationFormat>Произвольный</PresentationFormat>
  <Paragraphs>187</Paragraphs>
  <Slides>26</Slides>
  <Notes>26</Notes>
  <HiddenSlides>25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テーマ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tekhno logic</dc:creator>
  <cp:lastModifiedBy>Андрей</cp:lastModifiedBy>
  <cp:revision>28</cp:revision>
  <dcterms:created xsi:type="dcterms:W3CDTF">2015-01-20T03:17:08Z</dcterms:created>
  <dcterms:modified xsi:type="dcterms:W3CDTF">2020-11-30T11:21:17Z</dcterms:modified>
</cp:coreProperties>
</file>